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3" r:id="rId7"/>
    <p:sldId id="264"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AD0F9E-AC9D-4AAC-9866-70F840B4BD61}"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D0F9E-AC9D-4AAC-9866-70F840B4BD61}"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D0F9E-AC9D-4AAC-9866-70F840B4BD61}"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D0F9E-AC9D-4AAC-9866-70F840B4BD61}"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4AD0F9E-AC9D-4AAC-9866-70F840B4BD61}"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AD0F9E-AC9D-4AAC-9866-70F840B4BD61}"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7A845-5E9F-446C-B615-1A4205879D2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AD0F9E-AC9D-4AAC-9866-70F840B4BD61}" type="datetimeFigureOut">
              <a:rPr lang="en-US" smtClean="0"/>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D0F9E-AC9D-4AAC-9866-70F840B4BD61}" type="datetimeFigureOut">
              <a:rPr lang="en-US" smtClean="0"/>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D0F9E-AC9D-4AAC-9866-70F840B4BD61}" type="datetimeFigureOut">
              <a:rPr lang="en-US" smtClean="0"/>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4AD0F9E-AC9D-4AAC-9866-70F840B4BD61}" type="datetimeFigureOut">
              <a:rPr lang="en-US" smtClean="0"/>
              <a:t>9/13/2012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B67A845-5E9F-446C-B615-1A4205879D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D0F9E-AC9D-4AAC-9866-70F840B4BD61}"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7A845-5E9F-446C-B615-1A4205879D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4AD0F9E-AC9D-4AAC-9866-70F840B4BD61}" type="datetimeFigureOut">
              <a:rPr lang="en-US" smtClean="0"/>
              <a:t>9/13/2012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B67A845-5E9F-446C-B615-1A4205879D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Documents and Settings\Jay\Local Settings\Temporary Internet Files\Content.IE5\2IYOW9LC\MC9001345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3048000"/>
            <a:ext cx="3250194" cy="34003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sz="4800" dirty="0" smtClean="0"/>
              <a:t>WHY ARE WE HERE?</a:t>
            </a:r>
            <a:endParaRPr lang="en-US" sz="4800" dirty="0"/>
          </a:p>
        </p:txBody>
      </p:sp>
      <p:sp>
        <p:nvSpPr>
          <p:cNvPr id="3" name="Subtitle 2"/>
          <p:cNvSpPr>
            <a:spLocks noGrp="1"/>
          </p:cNvSpPr>
          <p:nvPr>
            <p:ph type="subTitle" idx="1"/>
          </p:nvPr>
        </p:nvSpPr>
        <p:spPr/>
        <p:txBody>
          <a:bodyPr/>
          <a:lstStyle/>
          <a:p>
            <a:r>
              <a:rPr lang="en-US" dirty="0" smtClean="0"/>
              <a:t>Setting our priorities</a:t>
            </a:r>
            <a:endParaRPr lang="en-US" dirty="0"/>
          </a:p>
        </p:txBody>
      </p:sp>
    </p:spTree>
    <p:extLst>
      <p:ext uri="{BB962C8B-B14F-4D97-AF65-F5344CB8AC3E}">
        <p14:creationId xmlns:p14="http://schemas.microsoft.com/office/powerpoint/2010/main" val="212883261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Shared knowledge about what makes an effective school</a:t>
            </a:r>
            <a:endParaRPr lang="en-US" dirty="0"/>
          </a:p>
        </p:txBody>
      </p:sp>
      <p:sp>
        <p:nvSpPr>
          <p:cNvPr id="3" name="Content Placeholder 2"/>
          <p:cNvSpPr>
            <a:spLocks noGrp="1"/>
          </p:cNvSpPr>
          <p:nvPr>
            <p:ph idx="1"/>
          </p:nvPr>
        </p:nvSpPr>
        <p:spPr>
          <a:xfrm>
            <a:off x="822960" y="1100628"/>
            <a:ext cx="7520940" cy="4309572"/>
          </a:xfrm>
        </p:spPr>
        <p:txBody>
          <a:bodyPr>
            <a:normAutofit/>
          </a:bodyPr>
          <a:lstStyle/>
          <a:p>
            <a:endParaRPr lang="en-US" dirty="0" smtClean="0"/>
          </a:p>
          <a:p>
            <a:r>
              <a:rPr lang="en-US" dirty="0" smtClean="0"/>
              <a:t>Below are research based items that have been recognized as ways to improve the effectiveness of schools.  What else can you think of?</a:t>
            </a:r>
          </a:p>
          <a:p>
            <a:endParaRPr lang="en-US" dirty="0" smtClean="0"/>
          </a:p>
          <a:p>
            <a:pPr marL="802386" lvl="4" indent="-285750">
              <a:buFont typeface="Arial" pitchFamily="34" charset="0"/>
              <a:buChar char="•"/>
            </a:pPr>
            <a:r>
              <a:rPr lang="en-US" dirty="0" smtClean="0"/>
              <a:t>Creating a collaborative teaming atmosphere – no research is able to confirm that teaching in ‘isolation’ is an effective method for improving the effectiveness of a school.</a:t>
            </a:r>
          </a:p>
          <a:p>
            <a:pPr marL="802386" lvl="4" indent="-285750">
              <a:buFont typeface="Arial" pitchFamily="34" charset="0"/>
              <a:buChar char="•"/>
            </a:pPr>
            <a:r>
              <a:rPr lang="en-US" dirty="0" smtClean="0"/>
              <a:t>Setting clear ‘kid friendly’ targets based on essential learning objectives that have been identified by teacher teams.</a:t>
            </a:r>
          </a:p>
          <a:p>
            <a:pPr marL="802386" lvl="4" indent="-285750">
              <a:buFont typeface="Arial" pitchFamily="34" charset="0"/>
              <a:buChar char="•"/>
            </a:pPr>
            <a:r>
              <a:rPr lang="en-US" dirty="0" smtClean="0"/>
              <a:t>Engaging instructional practices.  </a:t>
            </a:r>
          </a:p>
          <a:p>
            <a:pPr marL="802386" lvl="4" indent="-285750">
              <a:buFont typeface="Arial" pitchFamily="34" charset="0"/>
              <a:buChar char="•"/>
            </a:pPr>
            <a:r>
              <a:rPr lang="en-US" dirty="0" smtClean="0"/>
              <a:t>Creating quality ‘Formative’ assessments.  Common formative assessments at the 5</a:t>
            </a:r>
            <a:r>
              <a:rPr lang="en-US" baseline="30000" dirty="0" smtClean="0"/>
              <a:t>th</a:t>
            </a:r>
            <a:r>
              <a:rPr lang="en-US" dirty="0" smtClean="0"/>
              <a:t> grade level.  Remember these are assessments for learning and not of learning.</a:t>
            </a:r>
          </a:p>
          <a:p>
            <a:pPr marL="802386" lvl="4" indent="-285750">
              <a:buFont typeface="Arial" pitchFamily="34" charset="0"/>
              <a:buChar char="•"/>
            </a:pPr>
            <a:r>
              <a:rPr lang="en-US" dirty="0" smtClean="0"/>
              <a:t>Giving effective feedback to the students in a timely manner.</a:t>
            </a:r>
          </a:p>
        </p:txBody>
      </p:sp>
    </p:spTree>
    <p:extLst>
      <p:ext uri="{BB962C8B-B14F-4D97-AF65-F5344CB8AC3E}">
        <p14:creationId xmlns:p14="http://schemas.microsoft.com/office/powerpoint/2010/main" val="603030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knowledge list cont’d</a:t>
            </a:r>
            <a:endParaRPr lang="en-US" dirty="0"/>
          </a:p>
        </p:txBody>
      </p:sp>
      <p:sp>
        <p:nvSpPr>
          <p:cNvPr id="3" name="Content Placeholder 2"/>
          <p:cNvSpPr>
            <a:spLocks noGrp="1"/>
          </p:cNvSpPr>
          <p:nvPr>
            <p:ph idx="1"/>
          </p:nvPr>
        </p:nvSpPr>
        <p:spPr/>
        <p:txBody>
          <a:bodyPr/>
          <a:lstStyle/>
          <a:p>
            <a:pPr marL="466344" lvl="3" indent="0">
              <a:buNone/>
            </a:pPr>
            <a:endParaRPr lang="en-US" dirty="0" smtClean="0"/>
          </a:p>
          <a:p>
            <a:pPr marL="802386" lvl="4" indent="-285750">
              <a:buFont typeface="Arial" pitchFamily="34" charset="0"/>
              <a:buChar char="•"/>
            </a:pPr>
            <a:r>
              <a:rPr lang="en-US" dirty="0"/>
              <a:t>Using effective grading practices that support learning as a growth process.</a:t>
            </a:r>
          </a:p>
          <a:p>
            <a:pPr marL="1296162" lvl="6" indent="-285750">
              <a:buFont typeface="Arial" pitchFamily="34" charset="0"/>
              <a:buChar char="•"/>
            </a:pPr>
            <a:r>
              <a:rPr lang="en-US" dirty="0"/>
              <a:t>What is the current reality of our grading practices?</a:t>
            </a:r>
          </a:p>
          <a:p>
            <a:pPr marL="1296162" lvl="6" indent="-285750">
              <a:buFont typeface="Arial" pitchFamily="34" charset="0"/>
              <a:buChar char="•"/>
            </a:pPr>
            <a:r>
              <a:rPr lang="en-US" dirty="0"/>
              <a:t>How do they improve the learning process? Or do they?</a:t>
            </a:r>
          </a:p>
          <a:p>
            <a:pPr marL="1296162" lvl="6" indent="-285750">
              <a:buFont typeface="Arial" pitchFamily="34" charset="0"/>
              <a:buChar char="•"/>
            </a:pPr>
            <a:r>
              <a:rPr lang="en-US" dirty="0"/>
              <a:t>What types of grading practices support a</a:t>
            </a:r>
            <a:r>
              <a:rPr lang="en-US" dirty="0" smtClean="0"/>
              <a:t> </a:t>
            </a:r>
            <a:r>
              <a:rPr lang="en-US" dirty="0"/>
              <a:t>growth model of student learning</a:t>
            </a:r>
            <a:r>
              <a:rPr lang="en-US" dirty="0" smtClean="0"/>
              <a:t>?</a:t>
            </a:r>
            <a:endParaRPr lang="en-US" dirty="0"/>
          </a:p>
          <a:p>
            <a:pPr lvl="3">
              <a:buFont typeface="Arial" pitchFamily="34" charset="0"/>
              <a:buChar char="•"/>
            </a:pPr>
            <a:r>
              <a:rPr lang="en-US" dirty="0" smtClean="0"/>
              <a:t>Collecting data that provides the current reality of each students progress towards proficiency of each target.</a:t>
            </a:r>
          </a:p>
          <a:p>
            <a:pPr lvl="3">
              <a:buFont typeface="Arial" pitchFamily="34" charset="0"/>
              <a:buChar char="•"/>
            </a:pPr>
            <a:r>
              <a:rPr lang="en-US" dirty="0" smtClean="0"/>
              <a:t>Providing staff with the appropriate resources needed to effectively implement powerful learning experiences for students.</a:t>
            </a:r>
          </a:p>
          <a:p>
            <a:pPr lvl="3">
              <a:buFont typeface="Arial" pitchFamily="34" charset="0"/>
              <a:buChar char="•"/>
            </a:pPr>
            <a:r>
              <a:rPr lang="en-US" dirty="0" smtClean="0"/>
              <a:t>Realizing we can only control what is in our sphere of influence.  We need to not look out the window for someone to solve our problems but rather look in the mirror.</a:t>
            </a:r>
          </a:p>
          <a:p>
            <a:pPr marL="466344" lvl="3" indent="0">
              <a:buNone/>
            </a:pPr>
            <a:endParaRPr lang="en-US" dirty="0" smtClean="0"/>
          </a:p>
          <a:p>
            <a:pPr marL="466344" lvl="3" indent="0">
              <a:buNone/>
            </a:pPr>
            <a:endParaRPr lang="en-US" dirty="0"/>
          </a:p>
        </p:txBody>
      </p:sp>
    </p:spTree>
    <p:extLst>
      <p:ext uri="{BB962C8B-B14F-4D97-AF65-F5344CB8AC3E}">
        <p14:creationId xmlns:p14="http://schemas.microsoft.com/office/powerpoint/2010/main" val="14971091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Our mission</a:t>
            </a:r>
            <a:endParaRPr lang="en-US" sz="5400" dirty="0"/>
          </a:p>
        </p:txBody>
      </p:sp>
      <p:sp>
        <p:nvSpPr>
          <p:cNvPr id="3" name="Content Placeholder 2"/>
          <p:cNvSpPr>
            <a:spLocks noGrp="1"/>
          </p:cNvSpPr>
          <p:nvPr>
            <p:ph idx="1"/>
          </p:nvPr>
        </p:nvSpPr>
        <p:spPr/>
        <p:txBody>
          <a:bodyPr/>
          <a:lstStyle/>
          <a:p>
            <a:endParaRPr lang="en-US" sz="3200" dirty="0" smtClean="0"/>
          </a:p>
          <a:p>
            <a:r>
              <a:rPr lang="en-US" sz="2400" dirty="0" smtClean="0"/>
              <a:t>Why do we exist?  What is our fundamental purpose?</a:t>
            </a:r>
          </a:p>
          <a:p>
            <a:pPr lvl="4">
              <a:buFont typeface="Arial" pitchFamily="34" charset="0"/>
              <a:buChar char="•"/>
            </a:pPr>
            <a:endParaRPr lang="en-US" dirty="0" smtClean="0"/>
          </a:p>
          <a:p>
            <a:pPr lvl="4">
              <a:buFont typeface="Arial" pitchFamily="34" charset="0"/>
              <a:buChar char="•"/>
            </a:pPr>
            <a:r>
              <a:rPr lang="en-US" sz="2000" dirty="0" smtClean="0"/>
              <a:t>On an index card write 3 reasons that our school exists.</a:t>
            </a:r>
          </a:p>
          <a:p>
            <a:pPr lvl="4">
              <a:buFont typeface="Arial" pitchFamily="34" charset="0"/>
              <a:buChar char="•"/>
            </a:pPr>
            <a:r>
              <a:rPr lang="en-US" sz="2000" dirty="0" smtClean="0"/>
              <a:t>Process this with the members at your table and come to a consensus of what your table believes are the top 3 reasons we exist.</a:t>
            </a:r>
          </a:p>
          <a:p>
            <a:pPr lvl="4">
              <a:buFont typeface="Arial" pitchFamily="34" charset="0"/>
              <a:buChar char="•"/>
            </a:pPr>
            <a:r>
              <a:rPr lang="en-US" sz="2000" dirty="0" smtClean="0"/>
              <a:t>Post your top 3 reasons on the large ‘post it’ paper.</a:t>
            </a:r>
            <a:endParaRPr lang="en-US" sz="2000" dirty="0"/>
          </a:p>
        </p:txBody>
      </p:sp>
    </p:spTree>
    <p:extLst>
      <p:ext uri="{BB962C8B-B14F-4D97-AF65-F5344CB8AC3E}">
        <p14:creationId xmlns:p14="http://schemas.microsoft.com/office/powerpoint/2010/main" val="23193498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20940" cy="548640"/>
          </a:xfrm>
        </p:spPr>
        <p:txBody>
          <a:bodyPr/>
          <a:lstStyle/>
          <a:p>
            <a:pPr algn="ctr"/>
            <a:r>
              <a:rPr lang="en-US" sz="5400" dirty="0" smtClean="0"/>
              <a:t>OUR VISION</a:t>
            </a:r>
            <a:endParaRPr lang="en-US" sz="5400" dirty="0"/>
          </a:p>
        </p:txBody>
      </p:sp>
      <p:sp>
        <p:nvSpPr>
          <p:cNvPr id="3" name="Content Placeholder 2"/>
          <p:cNvSpPr>
            <a:spLocks noGrp="1"/>
          </p:cNvSpPr>
          <p:nvPr>
            <p:ph idx="1"/>
          </p:nvPr>
        </p:nvSpPr>
        <p:spPr/>
        <p:txBody>
          <a:bodyPr/>
          <a:lstStyle/>
          <a:p>
            <a:endParaRPr lang="en-US" dirty="0" smtClean="0"/>
          </a:p>
          <a:p>
            <a:r>
              <a:rPr lang="en-US" sz="1800" dirty="0" smtClean="0"/>
              <a:t>What must our school become to accomplish our fundamental purpose?</a:t>
            </a:r>
          </a:p>
          <a:p>
            <a:endParaRPr lang="en-US" dirty="0"/>
          </a:p>
          <a:p>
            <a:pPr lvl="2">
              <a:buFont typeface="Arial" pitchFamily="34" charset="0"/>
              <a:buChar char="•"/>
            </a:pPr>
            <a:r>
              <a:rPr lang="en-US" sz="2000" dirty="0" smtClean="0"/>
              <a:t>What do we hope every student at CMS is getting when walking through our doors?</a:t>
            </a:r>
          </a:p>
          <a:p>
            <a:pPr lvl="2">
              <a:buFont typeface="Arial" pitchFamily="34" charset="0"/>
              <a:buChar char="•"/>
            </a:pPr>
            <a:r>
              <a:rPr lang="en-US" sz="2000" dirty="0" smtClean="0"/>
              <a:t>What would you want for your own child?</a:t>
            </a:r>
          </a:p>
          <a:p>
            <a:pPr lvl="2">
              <a:buFont typeface="Arial" pitchFamily="34" charset="0"/>
              <a:buChar char="•"/>
            </a:pPr>
            <a:r>
              <a:rPr lang="en-US" sz="2000" dirty="0" smtClean="0"/>
              <a:t>What do you hope to get from being a part of this school environment?</a:t>
            </a:r>
          </a:p>
          <a:p>
            <a:pPr lvl="2">
              <a:buFont typeface="Arial" pitchFamily="34" charset="0"/>
              <a:buChar char="•"/>
            </a:pPr>
            <a:r>
              <a:rPr lang="en-US" sz="2000" dirty="0" smtClean="0"/>
              <a:t>What should our community hope to get from those that go through our school?</a:t>
            </a:r>
            <a:endParaRPr lang="en-US" sz="2000" dirty="0"/>
          </a:p>
        </p:txBody>
      </p:sp>
    </p:spTree>
    <p:extLst>
      <p:ext uri="{BB962C8B-B14F-4D97-AF65-F5344CB8AC3E}">
        <p14:creationId xmlns:p14="http://schemas.microsoft.com/office/powerpoint/2010/main" val="1122477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“WITHOUT VISION	</a:t>
            </a:r>
            <a:endParaRPr lang="en-US" sz="3600" dirty="0"/>
          </a:p>
        </p:txBody>
      </p:sp>
      <p:sp>
        <p:nvSpPr>
          <p:cNvPr id="3" name="Content Placeholder 2"/>
          <p:cNvSpPr>
            <a:spLocks noGrp="1"/>
          </p:cNvSpPr>
          <p:nvPr>
            <p:ph idx="1"/>
          </p:nvPr>
        </p:nvSpPr>
        <p:spPr/>
        <p:txBody>
          <a:bodyPr/>
          <a:lstStyle/>
          <a:p>
            <a:pPr algn="ctr"/>
            <a:endParaRPr lang="en-US" sz="3600" dirty="0" smtClean="0"/>
          </a:p>
          <a:p>
            <a:pPr algn="ctr"/>
            <a:r>
              <a:rPr lang="en-US" sz="3600" dirty="0" smtClean="0"/>
              <a:t>THERE ARE ONLY RANDOM ACTS OF IMPROVEMENT”</a:t>
            </a:r>
          </a:p>
          <a:p>
            <a:pPr algn="ctr"/>
            <a:endParaRPr lang="en-US" dirty="0"/>
          </a:p>
          <a:p>
            <a:pPr algn="r"/>
            <a:r>
              <a:rPr lang="en-US" dirty="0" smtClean="0"/>
              <a:t>-Victoria Bernhardt</a:t>
            </a:r>
            <a:endParaRPr lang="en-US" dirty="0"/>
          </a:p>
        </p:txBody>
      </p:sp>
    </p:spTree>
    <p:extLst>
      <p:ext uri="{BB962C8B-B14F-4D97-AF65-F5344CB8AC3E}">
        <p14:creationId xmlns:p14="http://schemas.microsoft.com/office/powerpoint/2010/main" val="380589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Fill In the blanks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Today our school is ___________________________________ because…..</a:t>
            </a:r>
          </a:p>
          <a:p>
            <a:endParaRPr lang="en-US" dirty="0"/>
          </a:p>
          <a:p>
            <a:endParaRPr lang="en-US" dirty="0" smtClean="0"/>
          </a:p>
          <a:p>
            <a:endParaRPr lang="en-US" dirty="0"/>
          </a:p>
          <a:p>
            <a:r>
              <a:rPr lang="en-US" sz="2000" dirty="0" smtClean="0"/>
              <a:t>5 Years from now our school will be _______________________________________</a:t>
            </a:r>
          </a:p>
          <a:p>
            <a:r>
              <a:rPr lang="en-US" sz="2000" dirty="0" smtClean="0"/>
              <a:t>     because…..</a:t>
            </a:r>
            <a:endParaRPr lang="en-US" sz="2000" dirty="0"/>
          </a:p>
        </p:txBody>
      </p:sp>
    </p:spTree>
    <p:extLst>
      <p:ext uri="{BB962C8B-B14F-4D97-AF65-F5344CB8AC3E}">
        <p14:creationId xmlns:p14="http://schemas.microsoft.com/office/powerpoint/2010/main" val="172478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OUR VALUES</a:t>
            </a:r>
            <a:endParaRPr lang="en-US" sz="5400" dirty="0"/>
          </a:p>
        </p:txBody>
      </p:sp>
      <p:sp>
        <p:nvSpPr>
          <p:cNvPr id="3" name="Content Placeholder 2"/>
          <p:cNvSpPr>
            <a:spLocks noGrp="1"/>
          </p:cNvSpPr>
          <p:nvPr>
            <p:ph idx="1"/>
          </p:nvPr>
        </p:nvSpPr>
        <p:spPr/>
        <p:txBody>
          <a:bodyPr/>
          <a:lstStyle/>
          <a:p>
            <a:r>
              <a:rPr lang="en-US" sz="1800" dirty="0" smtClean="0"/>
              <a:t>How must we behave to create the school we have identified in our ‘Vision’?</a:t>
            </a:r>
          </a:p>
          <a:p>
            <a:pPr marL="466344" lvl="3" indent="0">
              <a:buNone/>
            </a:pPr>
            <a:endParaRPr lang="en-US" sz="2400" dirty="0" smtClean="0"/>
          </a:p>
          <a:p>
            <a:pPr lvl="3">
              <a:buFont typeface="Arial" pitchFamily="34" charset="0"/>
              <a:buChar char="•"/>
            </a:pPr>
            <a:r>
              <a:rPr lang="en-US" sz="2400" dirty="0" smtClean="0"/>
              <a:t>What collective commitments are we ready to make starting today?</a:t>
            </a:r>
          </a:p>
          <a:p>
            <a:pPr marL="466344" lvl="3" indent="0">
              <a:buNone/>
            </a:pPr>
            <a:endParaRPr lang="en-US" sz="2400" dirty="0"/>
          </a:p>
          <a:p>
            <a:pPr lvl="3">
              <a:buFont typeface="Arial" pitchFamily="34" charset="0"/>
              <a:buChar char="•"/>
            </a:pPr>
            <a:r>
              <a:rPr lang="en-US" sz="2400" dirty="0" smtClean="0"/>
              <a:t>How will each commitment improve student learning?</a:t>
            </a:r>
            <a:endParaRPr lang="en-US" sz="2400" dirty="0"/>
          </a:p>
        </p:txBody>
      </p:sp>
    </p:spTree>
    <p:extLst>
      <p:ext uri="{BB962C8B-B14F-4D97-AF65-F5344CB8AC3E}">
        <p14:creationId xmlns:p14="http://schemas.microsoft.com/office/powerpoint/2010/main" val="11611046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OUR GOALS</a:t>
            </a:r>
            <a:endParaRPr lang="en-US" sz="5400" dirty="0"/>
          </a:p>
        </p:txBody>
      </p:sp>
      <p:sp>
        <p:nvSpPr>
          <p:cNvPr id="3" name="Content Placeholder 2"/>
          <p:cNvSpPr>
            <a:spLocks noGrp="1"/>
          </p:cNvSpPr>
          <p:nvPr>
            <p:ph idx="1"/>
          </p:nvPr>
        </p:nvSpPr>
        <p:spPr/>
        <p:txBody>
          <a:bodyPr>
            <a:normAutofit lnSpcReduction="10000"/>
          </a:bodyPr>
          <a:lstStyle/>
          <a:p>
            <a:r>
              <a:rPr lang="en-US" sz="2400" dirty="0" smtClean="0"/>
              <a:t>How will we know if all of this is making a difference?</a:t>
            </a:r>
          </a:p>
          <a:p>
            <a:endParaRPr lang="en-US" sz="2400" dirty="0" smtClean="0"/>
          </a:p>
          <a:p>
            <a:pPr lvl="3">
              <a:buFont typeface="Arial" pitchFamily="34" charset="0"/>
              <a:buChar char="•"/>
            </a:pPr>
            <a:r>
              <a:rPr lang="en-US" sz="2000" dirty="0" smtClean="0"/>
              <a:t>What short term priorities (Goals) can we put into place to ensure that we are working towards our  ‘Vision’?</a:t>
            </a:r>
          </a:p>
          <a:p>
            <a:pPr marL="466344" lvl="3" indent="0">
              <a:buNone/>
            </a:pPr>
            <a:endParaRPr lang="en-US" sz="2000" dirty="0" smtClean="0"/>
          </a:p>
          <a:p>
            <a:pPr lvl="3">
              <a:buFont typeface="Arial" pitchFamily="34" charset="0"/>
              <a:buChar char="•"/>
            </a:pPr>
            <a:r>
              <a:rPr lang="en-US" sz="2000" dirty="0" smtClean="0"/>
              <a:t>How will our goals be measured?</a:t>
            </a:r>
          </a:p>
          <a:p>
            <a:pPr marL="466344" lvl="3" indent="0">
              <a:buNone/>
            </a:pPr>
            <a:endParaRPr lang="en-US" sz="2000" dirty="0" smtClean="0"/>
          </a:p>
          <a:p>
            <a:pPr lvl="3">
              <a:buFont typeface="Arial" pitchFamily="34" charset="0"/>
              <a:buChar char="•"/>
            </a:pPr>
            <a:r>
              <a:rPr lang="en-US" sz="2000" dirty="0" smtClean="0"/>
              <a:t>How will we celebrate goals that are met?</a:t>
            </a:r>
          </a:p>
          <a:p>
            <a:pPr marL="466344" lvl="3" indent="0">
              <a:buNone/>
            </a:pPr>
            <a:endParaRPr lang="en-US" sz="2000" dirty="0" smtClean="0"/>
          </a:p>
          <a:p>
            <a:pPr lvl="3">
              <a:buFont typeface="Arial" pitchFamily="34" charset="0"/>
              <a:buChar char="•"/>
            </a:pPr>
            <a:r>
              <a:rPr lang="en-US" sz="2000" dirty="0" smtClean="0"/>
              <a:t>How will we redefine goals that are not met?</a:t>
            </a:r>
          </a:p>
          <a:p>
            <a:pPr lvl="3">
              <a:buFont typeface="Arial" pitchFamily="34" charset="0"/>
              <a:buChar char="•"/>
            </a:pPr>
            <a:endParaRPr lang="en-US" sz="2400" dirty="0"/>
          </a:p>
        </p:txBody>
      </p:sp>
    </p:spTree>
    <p:extLst>
      <p:ext uri="{BB962C8B-B14F-4D97-AF65-F5344CB8AC3E}">
        <p14:creationId xmlns:p14="http://schemas.microsoft.com/office/powerpoint/2010/main" val="22713863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154</TotalTime>
  <Words>519</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WHY ARE WE HERE?</vt:lpstr>
      <vt:lpstr>Shared knowledge about what makes an effective school</vt:lpstr>
      <vt:lpstr>Shared knowledge list cont’d</vt:lpstr>
      <vt:lpstr>Our mission</vt:lpstr>
      <vt:lpstr>OUR VISION</vt:lpstr>
      <vt:lpstr>   “WITHOUT VISION </vt:lpstr>
      <vt:lpstr>Fill In the blanks</vt:lpstr>
      <vt:lpstr>OUR VALUES</vt:lpstr>
      <vt:lpstr>OUR GOALS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WE HERE?</dc:title>
  <dc:creator>Jay</dc:creator>
  <cp:lastModifiedBy>Jay</cp:lastModifiedBy>
  <cp:revision>19</cp:revision>
  <dcterms:created xsi:type="dcterms:W3CDTF">2011-06-14T15:02:14Z</dcterms:created>
  <dcterms:modified xsi:type="dcterms:W3CDTF">2012-09-13T12:28:59Z</dcterms:modified>
</cp:coreProperties>
</file>